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  <p:sldId id="259" r:id="rId7"/>
    <p:sldId id="260" r:id="rId8"/>
    <p:sldId id="256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5CE17B-6518-B24D-8DD6-C0D96EF46AE7}" v="59" dt="2026-01-25T13:45:36.329"/>
    <p1510:client id="{D8026B58-FA27-0563-0BBE-96D540189833}" v="31" dt="2026-01-25T13:46:48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Cole" userId="S::hcole@standrews236.herts.sch.uk::69ec8baf-0c7d-4dac-9e6f-b0d16c0c2555" providerId="AD" clId="Web-{D8026B58-FA27-0563-0BBE-96D540189833}"/>
    <pc:docChg chg="modSld">
      <pc:chgData name="Helen Cole" userId="S::hcole@standrews236.herts.sch.uk::69ec8baf-0c7d-4dac-9e6f-b0d16c0c2555" providerId="AD" clId="Web-{D8026B58-FA27-0563-0BBE-96D540189833}" dt="2026-01-25T13:46:48.001" v="21"/>
      <pc:docMkLst>
        <pc:docMk/>
      </pc:docMkLst>
      <pc:sldChg chg="modSp">
        <pc:chgData name="Helen Cole" userId="S::hcole@standrews236.herts.sch.uk::69ec8baf-0c7d-4dac-9e6f-b0d16c0c2555" providerId="AD" clId="Web-{D8026B58-FA27-0563-0BBE-96D540189833}" dt="2026-01-25T13:46:48.001" v="21"/>
        <pc:sldMkLst>
          <pc:docMk/>
          <pc:sldMk cId="1496952745" sldId="260"/>
        </pc:sldMkLst>
        <pc:spChg chg="mod">
          <ac:chgData name="Helen Cole" userId="S::hcole@standrews236.herts.sch.uk::69ec8baf-0c7d-4dac-9e6f-b0d16c0c2555" providerId="AD" clId="Web-{D8026B58-FA27-0563-0BBE-96D540189833}" dt="2026-01-25T13:46:47.829" v="10"/>
          <ac:spMkLst>
            <pc:docMk/>
            <pc:sldMk cId="1496952745" sldId="260"/>
            <ac:spMk id="4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29" v="11"/>
          <ac:spMkLst>
            <pc:docMk/>
            <pc:sldMk cId="1496952745" sldId="260"/>
            <ac:spMk id="15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29" v="12"/>
          <ac:spMkLst>
            <pc:docMk/>
            <pc:sldMk cId="1496952745" sldId="260"/>
            <ac:spMk id="16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29" v="13"/>
          <ac:spMkLst>
            <pc:docMk/>
            <pc:sldMk cId="1496952745" sldId="260"/>
            <ac:spMk id="17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29" v="14"/>
          <ac:spMkLst>
            <pc:docMk/>
            <pc:sldMk cId="1496952745" sldId="260"/>
            <ac:spMk id="18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29" v="15"/>
          <ac:spMkLst>
            <pc:docMk/>
            <pc:sldMk cId="1496952745" sldId="260"/>
            <ac:spMk id="19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29" v="16"/>
          <ac:spMkLst>
            <pc:docMk/>
            <pc:sldMk cId="1496952745" sldId="260"/>
            <ac:spMk id="21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45" v="17"/>
          <ac:spMkLst>
            <pc:docMk/>
            <pc:sldMk cId="1496952745" sldId="260"/>
            <ac:spMk id="27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45" v="18"/>
          <ac:spMkLst>
            <pc:docMk/>
            <pc:sldMk cId="1496952745" sldId="260"/>
            <ac:spMk id="28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45" v="19"/>
          <ac:spMkLst>
            <pc:docMk/>
            <pc:sldMk cId="1496952745" sldId="260"/>
            <ac:spMk id="29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7.845" v="20"/>
          <ac:spMkLst>
            <pc:docMk/>
            <pc:sldMk cId="1496952745" sldId="260"/>
            <ac:spMk id="31" creationId="{00000000-0000-0000-0000-000000000000}"/>
          </ac:spMkLst>
        </pc:spChg>
        <pc:spChg chg="mod">
          <ac:chgData name="Helen Cole" userId="S::hcole@standrews236.herts.sch.uk::69ec8baf-0c7d-4dac-9e6f-b0d16c0c2555" providerId="AD" clId="Web-{D8026B58-FA27-0563-0BBE-96D540189833}" dt="2026-01-25T13:46:48.001" v="21"/>
          <ac:spMkLst>
            <pc:docMk/>
            <pc:sldMk cId="1496952745" sldId="260"/>
            <ac:spMk id="3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24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88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1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15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99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5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40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67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6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953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85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4F080-2D0E-462F-8138-E852951ADA69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62E3C-320C-4564-BD48-0E4442E7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258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.png"/><Relationship Id="rId4" Type="http://schemas.openxmlformats.org/officeDocument/2006/relationships/image" Target="../media/image9.jpe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14.png"/><Relationship Id="rId4" Type="http://schemas.openxmlformats.org/officeDocument/2006/relationships/image" Target="../media/image9.jpe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microsoft.com/office/2007/relationships/hdphoto" Target="../media/hdphoto2.wdp"/><Relationship Id="rId4" Type="http://schemas.openxmlformats.org/officeDocument/2006/relationships/image" Target="../media/image4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115616" y="116632"/>
            <a:ext cx="6628854" cy="6482804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 sz="1200" dirty="0">
              <a:effectLst/>
              <a:latin typeface="Times New Roman"/>
              <a:ea typeface="Times New Roman"/>
              <a:cs typeface="Times New Roman"/>
            </a:endParaRPr>
          </a:p>
          <a:p>
            <a:endParaRPr lang="en-GB" sz="1200" dirty="0">
              <a:effectLst/>
              <a:latin typeface="Times New Roman"/>
              <a:ea typeface="Times New Roman"/>
              <a:cs typeface="Times New Roman"/>
            </a:endParaRPr>
          </a:p>
          <a:p>
            <a:endParaRPr lang="en-GB" sz="1200" dirty="0">
              <a:effectLst/>
              <a:latin typeface="Times New Roman"/>
              <a:ea typeface="Times New Roman"/>
              <a:cs typeface="Times New Roman"/>
            </a:endParaRPr>
          </a:p>
          <a:p>
            <a:endParaRPr lang="en-GB" sz="1200" dirty="0">
              <a:effectLst/>
              <a:latin typeface="Times New Roman"/>
              <a:ea typeface="Times New Roman"/>
              <a:cs typeface="Times New Roman"/>
            </a:endParaRPr>
          </a:p>
          <a:p>
            <a:endParaRPr lang="en-GB" sz="1200" dirty="0">
              <a:effectLst/>
              <a:latin typeface="Times New Roman"/>
              <a:ea typeface="Times New Roman"/>
              <a:cs typeface="Times New Roman"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430043" y="116632"/>
            <a:ext cx="0" cy="6482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6"/>
          </p:cNvCxnSpPr>
          <p:nvPr/>
        </p:nvCxnSpPr>
        <p:spPr>
          <a:xfrm>
            <a:off x="1115616" y="3358034"/>
            <a:ext cx="6628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  <a:endCxn id="4" idx="7"/>
          </p:cNvCxnSpPr>
          <p:nvPr/>
        </p:nvCxnSpPr>
        <p:spPr>
          <a:xfrm flipV="1">
            <a:off x="2086389" y="1066017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1"/>
            <a:endCxn id="4" idx="5"/>
          </p:cNvCxnSpPr>
          <p:nvPr/>
        </p:nvCxnSpPr>
        <p:spPr>
          <a:xfrm>
            <a:off x="2086389" y="1066017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588709" y="2462519"/>
            <a:ext cx="1682667" cy="179103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GB" sz="1200" dirty="0">
              <a:effectLst/>
              <a:latin typeface="Times New Roman"/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en-GB" sz="1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en-GB" sz="1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en-GB" sz="12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en-GB" sz="1600" b="1">
              <a:effectLst/>
              <a:latin typeface="Tahoma"/>
              <a:ea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2996952"/>
            <a:ext cx="13681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dirty="0">
                <a:latin typeface="Arial"/>
                <a:cs typeface="Arial"/>
              </a:rPr>
              <a:t>Working </a:t>
            </a:r>
          </a:p>
          <a:p>
            <a:pPr algn="ctr"/>
            <a:r>
              <a:rPr lang="en-GB" sz="1600" dirty="0">
                <a:latin typeface="Arial"/>
                <a:cs typeface="Arial"/>
              </a:rPr>
              <a:t>Scientifically is about…….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25682" y="501932"/>
            <a:ext cx="158417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Being curious and starting to ask questions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00191" y="1988840"/>
            <a:ext cx="1265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Performing simple tests and using equipment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97717" y="5239211"/>
            <a:ext cx="150266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Looking closely at things and noticing changes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91522" y="3912728"/>
            <a:ext cx="1282929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Observing and measuring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53356" y="5239363"/>
            <a:ext cx="179171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Recording information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48694" y="4020450"/>
            <a:ext cx="158417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Using some scientific words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18268" y="2016463"/>
            <a:ext cx="1336242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Looking for patterns, sorting and grouping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6071" y="554230"/>
            <a:ext cx="158417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Finding things that are similar or different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501932"/>
            <a:ext cx="151216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Early Years </a:t>
            </a:r>
            <a:endParaRPr lang="en-GB" dirty="0">
              <a:ea typeface="Calibri"/>
              <a:cs typeface="Calibri"/>
            </a:endParaRPr>
          </a:p>
        </p:txBody>
      </p:sp>
      <p:pic>
        <p:nvPicPr>
          <p:cNvPr id="1026" name="Picture 2" descr="C:\Users\Charlotte Jackson\AppData\Local\Microsoft\Windows\Temporary Internet Files\Content.IE5\X953TAZQ\question-423604_6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064" y="1279962"/>
            <a:ext cx="815503" cy="73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655" y="3827949"/>
            <a:ext cx="569848" cy="2938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5954" flipH="1">
            <a:off x="3733603" y="4281997"/>
            <a:ext cx="382709" cy="835216"/>
          </a:xfrm>
          <a:prstGeom prst="rect">
            <a:avLst/>
          </a:prstGeom>
        </p:spPr>
      </p:pic>
      <p:pic>
        <p:nvPicPr>
          <p:cNvPr id="30" name="Picture 2" descr="C:\Users\Charlotte Jackson\AppData\Local\Microsoft\Windows\Temporary Internet Files\Content.IE5\D9PIKY13\magnifying-glass-48956_6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608" y="4566098"/>
            <a:ext cx="937411" cy="52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C:\Users\Charlotte Jackson\AppData\Local\Microsoft\Windows\Temporary Internet Files\Content.IE5\X9OHK109\bird-158584_64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155" y="1455001"/>
            <a:ext cx="751272" cy="88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Callout 4"/>
          <p:cNvSpPr/>
          <p:nvPr/>
        </p:nvSpPr>
        <p:spPr>
          <a:xfrm>
            <a:off x="2680169" y="3450376"/>
            <a:ext cx="846308" cy="576064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dirty="0">
              <a:ea typeface="Calibri"/>
              <a:cs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418" b="9178"/>
          <a:stretch/>
        </p:blipFill>
        <p:spPr>
          <a:xfrm>
            <a:off x="5420889" y="2512265"/>
            <a:ext cx="519264" cy="5566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38" r="-1" b="51050"/>
          <a:stretch/>
        </p:blipFill>
        <p:spPr>
          <a:xfrm>
            <a:off x="2654373" y="2503848"/>
            <a:ext cx="600276" cy="55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26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115616" y="116632"/>
            <a:ext cx="6628854" cy="6482804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430043" y="116632"/>
            <a:ext cx="0" cy="6482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6"/>
          </p:cNvCxnSpPr>
          <p:nvPr/>
        </p:nvCxnSpPr>
        <p:spPr>
          <a:xfrm>
            <a:off x="1115616" y="3358034"/>
            <a:ext cx="6628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  <a:endCxn id="4" idx="7"/>
          </p:cNvCxnSpPr>
          <p:nvPr/>
        </p:nvCxnSpPr>
        <p:spPr>
          <a:xfrm flipV="1">
            <a:off x="2086389" y="1066017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1"/>
            <a:endCxn id="4" idx="5"/>
          </p:cNvCxnSpPr>
          <p:nvPr/>
        </p:nvCxnSpPr>
        <p:spPr>
          <a:xfrm>
            <a:off x="2086389" y="1066017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588709" y="2462519"/>
            <a:ext cx="1682667" cy="179103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600" b="0" dirty="0">
                <a:effectLst/>
                <a:latin typeface="Tahoma"/>
                <a:ea typeface="Times New Roman"/>
                <a:cs typeface="Times New Roman"/>
              </a:rPr>
              <a:t> </a:t>
            </a:r>
            <a:endParaRPr lang="en-GB" sz="1600" b="1" dirty="0">
              <a:effectLst/>
              <a:latin typeface="Tahoma"/>
              <a:ea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2996952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</a:p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Scientifically is about…….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36888" y="826903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Asking questions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0191" y="1988840"/>
            <a:ext cx="1265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Performing simple </a:t>
            </a:r>
            <a:r>
              <a:rPr lang="en-GB" sz="1400">
                <a:solidFill>
                  <a:srgbClr val="000000"/>
                </a:solidFill>
                <a:latin typeface="Arial"/>
                <a:cs typeface="Arial"/>
              </a:rPr>
              <a:t>tests, using </a:t>
            </a:r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equipment</a:t>
            </a: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716016" y="5331542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Observing and measuring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08532" y="5116098"/>
            <a:ext cx="17917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Using books, videos, the internet, people and photos to find answers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94732" y="3751979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Recording information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18268" y="2016463"/>
            <a:ext cx="1336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Looking for patterns- sorting and grouping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27784" y="655821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Explaining results- saying what we found out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50193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KS1</a:t>
            </a:r>
          </a:p>
        </p:txBody>
      </p:sp>
      <p:pic>
        <p:nvPicPr>
          <p:cNvPr id="22" name="Picture 3" descr="C:\Users\Charlotte Jackson\AppData\Local\Microsoft\Windows\Temporary Internet Files\Content.IE5\9ZH1MPFI\owl-158411_6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296" y="4365103"/>
            <a:ext cx="720295" cy="65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Charlotte Jackson\AppData\Local\Microsoft\Windows\Temporary Internet Files\Content.IE5\D9PIKY13\magnifying-glass-48956_64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608" y="4566098"/>
            <a:ext cx="937411" cy="52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" descr="C:\Users\Charlotte Jackson\AppData\Local\Microsoft\Windows\Temporary Internet Files\Content.IE5\JR5LJL1G\test-tube-879777_64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963" y="2537005"/>
            <a:ext cx="889387" cy="50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Charlotte Jackson\AppData\Local\Microsoft\Windows\Temporary Internet Files\Content.IE5\X953TAZQ\question-423604_6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064" y="1279962"/>
            <a:ext cx="815503" cy="73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arlotte Jackson\AppData\Local\Microsoft\Windows\Temporary Internet Files\Content.IE5\D9PIKY13\clipboard-311168_64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619009"/>
            <a:ext cx="466925" cy="680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Charlotte Jackson\AppData\Local\Microsoft\Windows\Temporary Internet Files\Content.IE5\KXCXTNZC\education-153726_640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065" y="1437703"/>
            <a:ext cx="608627" cy="6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Charlotte Jackson\AppData\Local\Microsoft\Windows\Temporary Internet Files\Content.IE5\X9OHK109\bird-158584_640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610" y="2345220"/>
            <a:ext cx="751272" cy="88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093698-249A-6897-DEDB-484E731DD562}"/>
              </a:ext>
            </a:extLst>
          </p:cNvPr>
          <p:cNvSpPr txBox="1"/>
          <p:nvPr/>
        </p:nvSpPr>
        <p:spPr>
          <a:xfrm>
            <a:off x="6042455" y="3826603"/>
            <a:ext cx="1534534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latin typeface="Arial"/>
                <a:cs typeface="Arial"/>
              </a:rPr>
              <a:t>Use some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>
                <a:latin typeface="Arial"/>
                <a:cs typeface="Arial"/>
              </a:rPr>
              <a:t>simple scientific </a:t>
            </a:r>
            <a:r>
              <a:rPr lang="en-GB" sz="1400" dirty="0">
                <a:latin typeface="Arial"/>
                <a:cs typeface="Arial"/>
              </a:rPr>
              <a:t>words.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Speech Bubble - Evaluation Support Scotland">
            <a:extLst>
              <a:ext uri="{FF2B5EF4-FFF2-40B4-BE49-F238E27FC236}">
                <a16:creationId xmlns:a16="http://schemas.microsoft.com/office/drawing/2014/main" id="{32D6C659-407C-40CA-7F42-8E5B3F51D7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16607" y="3609975"/>
            <a:ext cx="1196787" cy="70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29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Charlotte Jackson\AppData\Local\Microsoft\Windows\Temporary Internet Files\Content.IE5\KXCXTNZC\statistics-822234_64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23" y="3337858"/>
            <a:ext cx="682398" cy="68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115616" y="116632"/>
            <a:ext cx="6628854" cy="6482804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430043" y="116632"/>
            <a:ext cx="0" cy="6482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6"/>
          </p:cNvCxnSpPr>
          <p:nvPr/>
        </p:nvCxnSpPr>
        <p:spPr>
          <a:xfrm>
            <a:off x="1115616" y="3358034"/>
            <a:ext cx="6628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  <a:endCxn id="4" idx="7"/>
          </p:cNvCxnSpPr>
          <p:nvPr/>
        </p:nvCxnSpPr>
        <p:spPr>
          <a:xfrm flipV="1">
            <a:off x="2086389" y="1066017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86389" y="1120433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627894" y="2510781"/>
            <a:ext cx="1605106" cy="16424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600" b="0" dirty="0">
                <a:solidFill>
                  <a:srgbClr val="000000"/>
                </a:solidFill>
                <a:effectLst/>
                <a:latin typeface="Tahoma"/>
                <a:ea typeface="Times New Roman"/>
                <a:cs typeface="Times New Roman"/>
              </a:rPr>
              <a:t> </a:t>
            </a:r>
            <a:endParaRPr lang="en-GB" sz="1600" b="1" dirty="0">
              <a:solidFill>
                <a:srgbClr val="000000"/>
              </a:solidFill>
              <a:effectLst/>
              <a:latin typeface="Tahoma"/>
              <a:ea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2996952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</a:p>
          <a:p>
            <a:pPr algn="ctr"/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Scientifically is about…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16015" y="625043"/>
            <a:ext cx="1584176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Asking  relevant questions  and using scientific words</a:t>
            </a:r>
            <a:endParaRPr lang="en-GB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32103" y="1700535"/>
            <a:ext cx="1388857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Setting up enquiries,        choosing equipment and making sure it is a fair test (with help)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59134" y="5051395"/>
            <a:ext cx="1584176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Carefully observing and  accurately measuring using a range of equipment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69472" y="4945477"/>
            <a:ext cx="14600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Recognising when to use other sources of information to find answers</a:t>
            </a:r>
          </a:p>
          <a:p>
            <a:r>
              <a:rPr lang="en-GB" sz="14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8268" y="3412450"/>
            <a:ext cx="18262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Choosing how to record information- tables, tally charts, Venn and Carroll diagrams and bar charts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18268" y="2016463"/>
            <a:ext cx="1336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Looking for patterns- identifying and classifying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35806" y="655820"/>
            <a:ext cx="1584176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Explaining results and drawing conclusions using the evidence </a:t>
            </a:r>
            <a:endParaRPr lang="en-GB" sz="1400" strike="sngStrike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50193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</a:t>
            </a: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KS2</a:t>
            </a:r>
          </a:p>
        </p:txBody>
      </p:sp>
      <p:pic>
        <p:nvPicPr>
          <p:cNvPr id="22" name="Picture 2" descr="C:\Users\Charlotte Jackson\AppData\Local\Microsoft\Windows\Temporary Internet Files\Content.IE5\X953TAZQ\question-423604_64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093" y="1649756"/>
            <a:ext cx="815503" cy="73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" descr="C:\Users\Charlotte Jackson\AppData\Local\Microsoft\Windows\Temporary Internet Files\Content.IE5\JR5LJL1G\test-tube-879777_64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110" y="2716299"/>
            <a:ext cx="889387" cy="50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Charlotte Jackson\AppData\Local\Microsoft\Windows\Temporary Internet Files\Content.IE5\D9PIKY13\magnifying-glass-48956_6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167" y="4498863"/>
            <a:ext cx="937411" cy="52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Charlotte Jackson\AppData\Local\Microsoft\Windows\Temporary Internet Files\Content.IE5\9ZH1MPFI\owl-158411_64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8709" y="4365103"/>
            <a:ext cx="643882" cy="588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C:\Users\Charlotte Jackson\AppData\Local\Microsoft\Windows\Temporary Internet Files\Content.IE5\X9OHK109\bird-158584_640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307" y="2362876"/>
            <a:ext cx="751272" cy="88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5" descr="C:\Users\Charlotte Jackson\AppData\Local\Microsoft\Windows\Temporary Internet Files\Content.IE5\KXCXTNZC\education-153726_640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923" y="1705344"/>
            <a:ext cx="608627" cy="6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Speech Bubble - Evaluation Support Scotland">
            <a:extLst>
              <a:ext uri="{FF2B5EF4-FFF2-40B4-BE49-F238E27FC236}">
                <a16:creationId xmlns:a16="http://schemas.microsoft.com/office/drawing/2014/main" id="{60CAFFD2-AAFA-435E-D5B7-D5C70B67E1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39019" y="1368799"/>
            <a:ext cx="1006287" cy="6129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A73D78-03A1-46FF-12B1-7505BE5B4750}"/>
              </a:ext>
            </a:extLst>
          </p:cNvPr>
          <p:cNvSpPr txBox="1"/>
          <p:nvPr/>
        </p:nvSpPr>
        <p:spPr>
          <a:xfrm>
            <a:off x="6110989" y="3553792"/>
            <a:ext cx="1624900" cy="1611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Making predictions and suggesting ways that enquiries could be improved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7" name="Picture 6" descr="Free: Rich Thinking Emoji - Face Emoji Apple - nohat.cc">
            <a:extLst>
              <a:ext uri="{FF2B5EF4-FFF2-40B4-BE49-F238E27FC236}">
                <a16:creationId xmlns:a16="http://schemas.microsoft.com/office/drawing/2014/main" id="{19CD570D-3786-631A-A6B8-DF6E127C048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77583" y="3525221"/>
            <a:ext cx="863844" cy="84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9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Charlotte Jackson\AppData\Local\Microsoft\Windows\Temporary Internet Files\Content.IE5\9ZH1MPFI\speech-1027499_64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903" y="2155467"/>
            <a:ext cx="1046326" cy="104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115616" y="116632"/>
            <a:ext cx="6628854" cy="6482804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>
            <a:off x="4430043" y="116632"/>
            <a:ext cx="0" cy="6482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6"/>
          </p:cNvCxnSpPr>
          <p:nvPr/>
        </p:nvCxnSpPr>
        <p:spPr>
          <a:xfrm>
            <a:off x="1115616" y="3358034"/>
            <a:ext cx="6628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  <a:endCxn id="4" idx="7"/>
          </p:cNvCxnSpPr>
          <p:nvPr/>
        </p:nvCxnSpPr>
        <p:spPr>
          <a:xfrm flipV="1">
            <a:off x="2086389" y="1066017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1"/>
            <a:endCxn id="4" idx="5"/>
          </p:cNvCxnSpPr>
          <p:nvPr/>
        </p:nvCxnSpPr>
        <p:spPr>
          <a:xfrm>
            <a:off x="2086389" y="1066017"/>
            <a:ext cx="4687308" cy="4584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588709" y="2462519"/>
            <a:ext cx="1682667" cy="179103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600" b="0" dirty="0">
                <a:solidFill>
                  <a:srgbClr val="000000"/>
                </a:solidFill>
                <a:effectLst/>
                <a:latin typeface="Tahoma"/>
                <a:ea typeface="Times New Roman"/>
                <a:cs typeface="Times New Roman"/>
              </a:rPr>
              <a:t> </a:t>
            </a:r>
            <a:endParaRPr lang="en-GB" sz="1600" b="1" dirty="0">
              <a:solidFill>
                <a:srgbClr val="000000"/>
              </a:solidFill>
              <a:effectLst/>
              <a:latin typeface="Tahoma"/>
              <a:ea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2996952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</a:p>
          <a:p>
            <a:pPr algn="ctr"/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Scientifically is about 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81460" y="585445"/>
            <a:ext cx="1891907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Using scientific knowledge  to ask questions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52381" y="1775013"/>
            <a:ext cx="1799064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Planning different types of enquiry, controlling variables where necessary and ensuring it is a fair test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73276" y="3559745"/>
            <a:ext cx="1636737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Accurately taking measurements using scientific equipment, repeating where necessary.</a:t>
            </a:r>
            <a:endParaRPr lang="en-GB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79288" y="4855266"/>
            <a:ext cx="16673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Recognising when to use other sources to answer questions and separating opinion from fact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94301" y="3689448"/>
            <a:ext cx="17655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and developing keys  to identify and classify living things and materials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89641" y="2016803"/>
            <a:ext cx="1764867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Use scientific evidence and language to draw conclusions 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60337" y="588963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Evaluating plans </a:t>
            </a:r>
            <a:r>
              <a:rPr lang="en-GB"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results 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suggesting improvements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50193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Upper</a:t>
            </a: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43078" y="4872207"/>
            <a:ext cx="1667367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solidFill>
                  <a:srgbClr val="000000"/>
                </a:solidFill>
                <a:latin typeface="Arial"/>
                <a:cs typeface="Arial"/>
              </a:rPr>
              <a:t>Recording data and presenting it in different ways </a:t>
            </a:r>
            <a:endParaRPr lang="en-GB" sz="1400" strike="sngStrike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20" name="Picture 3" descr="C:\Users\Charlotte Jackson\AppData\Local\Microsoft\Windows\Temporary Internet Files\Content.IE5\9ZH1MPFI\owl-158411_64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494" y="4283658"/>
            <a:ext cx="643882" cy="588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:\Users\Charlotte Jackson\AppData\Local\Microsoft\Windows\Temporary Internet Files\Content.IE5\D9PIKY13\magnifying-glass-48956_6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80000">
            <a:off x="5216424" y="3746583"/>
            <a:ext cx="937411" cy="52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Charlotte Jackson\AppData\Local\Microsoft\Windows\Temporary Internet Files\Content.IE5\PMMR5K9K\science-927400_64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5" t="22302" r="20000"/>
          <a:stretch/>
        </p:blipFill>
        <p:spPr bwMode="auto">
          <a:xfrm>
            <a:off x="5344543" y="2561174"/>
            <a:ext cx="528836" cy="74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Charlotte Jackson\AppData\Local\Microsoft\Windows\Temporary Internet Files\Content.IE5\X953TAZQ\question-423604_64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91" y="1763537"/>
            <a:ext cx="507773" cy="57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" descr="C:\Users\Charlotte Jackson\AppData\Local\Microsoft\Windows\Temporary Internet Files\Content.IE5\KXCXTNZC\education-153726_640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923" y="1705344"/>
            <a:ext cx="608627" cy="62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C:\Users\Charlotte Jackson\AppData\Local\Microsoft\Windows\Temporary Internet Files\Content.IE5\X9OHK109\bird-158584_640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692" y="3475714"/>
            <a:ext cx="534577" cy="628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Graph Clipart Cute Bar - Bar Graph Clip Art - Free Transparent PNG Clipart  Images Download">
            <a:extLst>
              <a:ext uri="{FF2B5EF4-FFF2-40B4-BE49-F238E27FC236}">
                <a16:creationId xmlns:a16="http://schemas.microsoft.com/office/drawing/2014/main" id="{56942EFE-CED3-EC88-8479-E2EF2946C15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72230" y="4250714"/>
            <a:ext cx="737821" cy="532667"/>
          </a:xfrm>
          <a:prstGeom prst="rect">
            <a:avLst/>
          </a:prstGeom>
        </p:spPr>
      </p:pic>
      <p:pic>
        <p:nvPicPr>
          <p:cNvPr id="7" name="Picture 6" descr="Conclusion Stock Illustrations – 18,404 Conclusion Stock Illustrations,  Vectors &amp; Clipart - Dreamstime">
            <a:extLst>
              <a:ext uri="{FF2B5EF4-FFF2-40B4-BE49-F238E27FC236}">
                <a16:creationId xmlns:a16="http://schemas.microsoft.com/office/drawing/2014/main" id="{4F7BCAF8-3FDC-5466-F979-10BCC9F4ED80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320" t="15501" r="23077" b="13622"/>
          <a:stretch>
            <a:fillRect/>
          </a:stretch>
        </p:blipFill>
        <p:spPr>
          <a:xfrm>
            <a:off x="4572391" y="1766465"/>
            <a:ext cx="516159" cy="62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52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flipV="1">
            <a:off x="5328733" y="1772817"/>
            <a:ext cx="1999348" cy="1229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4" idx="5"/>
          </p:cNvCxnSpPr>
          <p:nvPr/>
        </p:nvCxnSpPr>
        <p:spPr>
          <a:xfrm>
            <a:off x="5183716" y="3832632"/>
            <a:ext cx="1556038" cy="1507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331640" y="116632"/>
            <a:ext cx="6336000" cy="6120000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/>
                <a:ea typeface="Times New Roman"/>
              </a:rPr>
              <a:t> 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491881" y="2462519"/>
            <a:ext cx="1947850" cy="179103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GB" sz="1200" dirty="0">
                <a:effectLst/>
                <a:latin typeface="Times New Roman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600" b="0" dirty="0">
                <a:effectLst/>
                <a:latin typeface="Tahoma"/>
                <a:ea typeface="Times New Roman"/>
                <a:cs typeface="Times New Roman"/>
              </a:rPr>
              <a:t> </a:t>
            </a:r>
            <a:endParaRPr lang="en-GB" sz="1600" b="1" dirty="0">
              <a:effectLst/>
              <a:latin typeface="Tahoma"/>
              <a:ea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50193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  <a:p>
            <a:endParaRPr lang="en-GB" dirty="0"/>
          </a:p>
        </p:txBody>
      </p:sp>
      <p:cxnSp>
        <p:nvCxnSpPr>
          <p:cNvPr id="3" name="Straight Connector 2"/>
          <p:cNvCxnSpPr>
            <a:stCxn id="4" idx="0"/>
            <a:endCxn id="15" idx="0"/>
          </p:cNvCxnSpPr>
          <p:nvPr/>
        </p:nvCxnSpPr>
        <p:spPr>
          <a:xfrm flipH="1">
            <a:off x="4465806" y="116632"/>
            <a:ext cx="33834" cy="2345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5" idx="3"/>
          </p:cNvCxnSpPr>
          <p:nvPr/>
        </p:nvCxnSpPr>
        <p:spPr>
          <a:xfrm flipH="1">
            <a:off x="2511470" y="3991259"/>
            <a:ext cx="1265667" cy="1552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1685932" y="1808435"/>
            <a:ext cx="1938304" cy="114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961054" y="1865202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Is it a fair test?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63169" y="3305201"/>
            <a:ext cx="1368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Is it by observing something over time</a:t>
            </a:r>
            <a:r>
              <a:rPr lang="en-GB" sz="1400" dirty="0"/>
              <a:t>?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24358" y="5282044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Is it by looking for a pattern?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30831" y="3401400"/>
            <a:ext cx="17484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Is it by using secondary sources?(books, the internet, video, an expert)?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851468" y="1653474"/>
            <a:ext cx="15529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Is it by identifying and classifying something?</a:t>
            </a:r>
          </a:p>
        </p:txBody>
      </p:sp>
      <p:pic>
        <p:nvPicPr>
          <p:cNvPr id="1026" name="Picture 2" descr="C:\Users\Charlotte Jackson\AppData\Local\Microsoft\Windows\Temporary Internet Files\Content.IE5\D9PIKY13\magnifying-glass-48956_6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528" y="2602800"/>
            <a:ext cx="1103784" cy="615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arlotte Jackson\AppData\Local\Microsoft\Windows\Temporary Internet Files\Content.IE5\9ZH1MPFI\owl-158411_64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084" y="2602800"/>
            <a:ext cx="812719" cy="74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harlotte Jackson\AppData\Local\Microsoft\Windows\Temporary Internet Files\Content.IE5\KXCXTNZC\space-681638_64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459" y="4434239"/>
            <a:ext cx="899769" cy="63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Charlotte Jackson\AppData\Local\Microsoft\Windows\Temporary Internet Files\Content.IE5\JR5LJL1G\test-tube-879777_64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069" y="865510"/>
            <a:ext cx="1239362" cy="697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Charlotte Jackson\AppData\Local\Microsoft\Windows\Temporary Internet Files\Content.IE5\PMMR5K9K\humpback-whale-436115_640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64" t="20758" r="29091" b="29455"/>
          <a:stretch/>
        </p:blipFill>
        <p:spPr bwMode="auto">
          <a:xfrm>
            <a:off x="3108771" y="899299"/>
            <a:ext cx="1038370" cy="71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815564" y="2751998"/>
            <a:ext cx="13681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Types of enquiry- what is the best way to answer my question?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612" y="6125765"/>
            <a:ext cx="2000000" cy="6666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95987" y="6144812"/>
            <a:ext cx="1590476" cy="628571"/>
          </a:xfrm>
          <a:prstGeom prst="rect">
            <a:avLst/>
          </a:prstGeom>
        </p:spPr>
      </p:pic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662531" y="6406190"/>
            <a:ext cx="160655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© Herts for Learning Ltd - 2017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532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40a527-ff8d-40da-9c88-65adbc7195bc" xsi:nil="true"/>
    <lcf76f155ced4ddcb4097134ff3c332f xmlns="798e76a6-caf9-4dfb-a904-a2b8e8dfb73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FA51D4EEDD24D83665883921EDFF6" ma:contentTypeVersion="13" ma:contentTypeDescription="Create a new document." ma:contentTypeScope="" ma:versionID="76f09c221100782778df390cd04949d9">
  <xsd:schema xmlns:xsd="http://www.w3.org/2001/XMLSchema" xmlns:xs="http://www.w3.org/2001/XMLSchema" xmlns:p="http://schemas.microsoft.com/office/2006/metadata/properties" xmlns:ns2="798e76a6-caf9-4dfb-a904-a2b8e8dfb731" xmlns:ns3="9d40a527-ff8d-40da-9c88-65adbc7195bc" targetNamespace="http://schemas.microsoft.com/office/2006/metadata/properties" ma:root="true" ma:fieldsID="da45b6515ec51a797be7010f98f0b717" ns2:_="" ns3:_="">
    <xsd:import namespace="798e76a6-caf9-4dfb-a904-a2b8e8dfb731"/>
    <xsd:import namespace="9d40a527-ff8d-40da-9c88-65adbc7195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e76a6-caf9-4dfb-a904-a2b8e8dfb7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28fb8f3-8686-403a-b9a6-92d1b16f66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40a527-ff8d-40da-9c88-65adbc7195b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2b2b9d2-3095-4493-9bee-0ca92bddfd5b}" ma:internalName="TaxCatchAll" ma:showField="CatchAllData" ma:web="9d40a527-ff8d-40da-9c88-65adbc7195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3510E3-3383-4F68-970A-BDA306596AC8}">
  <ds:schemaRefs>
    <ds:schemaRef ds:uri="http://schemas.microsoft.com/office/2006/metadata/properties"/>
    <ds:schemaRef ds:uri="http://schemas.microsoft.com/office/infopath/2007/PartnerControls"/>
    <ds:schemaRef ds:uri="9d40a527-ff8d-40da-9c88-65adbc7195bc"/>
    <ds:schemaRef ds:uri="798e76a6-caf9-4dfb-a904-a2b8e8dfb731"/>
  </ds:schemaRefs>
</ds:datastoreItem>
</file>

<file path=customXml/itemProps2.xml><?xml version="1.0" encoding="utf-8"?>
<ds:datastoreItem xmlns:ds="http://schemas.openxmlformats.org/officeDocument/2006/customXml" ds:itemID="{5AD8E573-17B5-4F0A-8AF6-6BEB04C0B8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0D0E06-3349-43F5-AD67-A6437032E2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e76a6-caf9-4dfb-a904-a2b8e8dfb731"/>
    <ds:schemaRef ds:uri="9d40a527-ff8d-40da-9c88-65adbc7195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383</Words>
  <Application>Microsoft Office PowerPoint</Application>
  <PresentationFormat>On-screen Show (4:3)</PresentationFormat>
  <Paragraphs>104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Hertfordshire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Jackson</dc:creator>
  <cp:lastModifiedBy>Susan Campbell</cp:lastModifiedBy>
  <cp:revision>203</cp:revision>
  <cp:lastPrinted>2018-01-03T18:23:50Z</cp:lastPrinted>
  <dcterms:created xsi:type="dcterms:W3CDTF">2015-09-24T15:40:00Z</dcterms:created>
  <dcterms:modified xsi:type="dcterms:W3CDTF">2026-01-25T13:46:48Z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0x010100C3FFA51D4EEDD24D83665883921EDFF6</vt:lpwstr>
  </property>
  <property fmtid="{D5CDD505-2E9C-101B-9397-08002B2CF9AE}" pid="3" name="MediaServiceImageTags">
    <vt:lpwstr/>
  </property>
</Properties>
</file>